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7" r:id="rId3"/>
    <p:sldId id="259" r:id="rId5"/>
    <p:sldId id="260" r:id="rId6"/>
    <p:sldId id="266" r:id="rId7"/>
    <p:sldId id="261" r:id="rId8"/>
    <p:sldId id="267" r:id="rId9"/>
    <p:sldId id="264" r:id="rId10"/>
    <p:sldId id="270" r:id="rId11"/>
    <p:sldId id="262" r:id="rId12"/>
    <p:sldId id="268" r:id="rId13"/>
    <p:sldId id="275" r:id="rId14"/>
    <p:sldId id="285" r:id="rId15"/>
    <p:sldId id="286" r:id="rId16"/>
    <p:sldId id="287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C3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079"/>
        <p:guide pos="380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  <a:endParaRPr lang="zh-CN" altLang="en-US" sz="36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540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lang="zh-CN" altLang="en-US" dirty="0" smtClean="0"/>
              <a:t>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 smtClean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 smtClean="0"/>
              <a:t>北京理工大学</a:t>
            </a:r>
            <a:br>
              <a:rPr lang="zh-CN" altLang="en-US" dirty="0" smtClean="0"/>
            </a:br>
            <a:r>
              <a:rPr lang="zh-CN" altLang="en-US" dirty="0" smtClean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9.xml"/><Relationship Id="rId3" Type="http://schemas.microsoft.com/office/2007/relationships/hdphoto" Target="../media/image47.wdp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60399" y="3500854"/>
            <a:ext cx="10858501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智能演讲起草系统第四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次答辩</a:t>
            </a:r>
            <a:endParaRPr lang="zh-CN" altLang="en-US" sz="60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7" name="businessman_126354"/>
          <p:cNvSpPr>
            <a:spLocks noChangeAspect="1"/>
          </p:cNvSpPr>
          <p:nvPr/>
        </p:nvSpPr>
        <p:spPr bwMode="auto">
          <a:xfrm>
            <a:off x="6428005" y="5204669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8" name="user-avatar-profile_70039"/>
          <p:cNvSpPr>
            <a:spLocks noChangeAspect="1"/>
          </p:cNvSpPr>
          <p:nvPr/>
        </p:nvSpPr>
        <p:spPr bwMode="auto">
          <a:xfrm>
            <a:off x="3404689" y="5200185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9" name="文本框 88"/>
          <p:cNvSpPr txBox="1"/>
          <p:nvPr/>
        </p:nvSpPr>
        <p:spPr>
          <a:xfrm>
            <a:off x="3893776" y="5210059"/>
            <a:ext cx="2534229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答辩人</a:t>
            </a:r>
            <a:r>
              <a:rPr lang="zh-CN" altLang="en-US" spc="300" dirty="0" smtClean="0">
                <a:solidFill>
                  <a:schemeClr val="bg1"/>
                </a:solidFill>
                <a:latin typeface="+mn-ea"/>
              </a:rPr>
              <a:t>：范杨帆</a:t>
            </a:r>
            <a:endParaRPr lang="zh-CN" altLang="en-US" spc="3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917092" y="5214543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bg1"/>
                </a:solidFill>
                <a:latin typeface="+mn-ea"/>
              </a:rPr>
              <a:t>小　组：智能小组</a:t>
            </a:r>
            <a:endParaRPr lang="zh-CN" altLang="en-US" spc="3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74139" y="5973866"/>
            <a:ext cx="3855403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2019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日</a:t>
            </a:r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前端主页面：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55" y="1089660"/>
            <a:ext cx="10243820" cy="51028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后端特征词提取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240" y="880745"/>
            <a:ext cx="8658860" cy="53143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后端特征词匹配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215" y="880110"/>
            <a:ext cx="9404985" cy="52768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后端类型学习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090" y="1089660"/>
            <a:ext cx="10039350" cy="49815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</a:t>
            </a:r>
            <a:r>
              <a:rPr lang="en-US" altLang="zh-CN"/>
              <a:t>LSTM</a:t>
            </a:r>
            <a:r>
              <a:rPr lang="zh-CN" altLang="en-US"/>
              <a:t>算法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896745"/>
            <a:ext cx="6372860" cy="348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4894580" y="2323465"/>
            <a:ext cx="7183755" cy="26358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60399" y="3576453"/>
            <a:ext cx="10858501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感谢各位老师  请您批评指正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714694" y="4985351"/>
            <a:ext cx="2750366" cy="341664"/>
            <a:chOff x="5362" y="7851"/>
            <a:chExt cx="4331" cy="538"/>
          </a:xfrm>
        </p:grpSpPr>
        <p:sp>
          <p:nvSpPr>
            <p:cNvPr id="82" name="user-avatar-profile_70039"/>
            <p:cNvSpPr>
              <a:spLocks noChangeAspect="1"/>
            </p:cNvSpPr>
            <p:nvPr/>
          </p:nvSpPr>
          <p:spPr bwMode="auto">
            <a:xfrm>
              <a:off x="5362" y="7851"/>
              <a:ext cx="511" cy="510"/>
            </a:xfrm>
            <a:custGeom>
              <a:avLst/>
              <a:gdLst>
                <a:gd name="connsiteX0" fmla="*/ 203130 w 605451"/>
                <a:gd name="connsiteY0" fmla="*/ 345841 h 604605"/>
                <a:gd name="connsiteX1" fmla="*/ 302807 w 605451"/>
                <a:gd name="connsiteY1" fmla="*/ 396386 h 604605"/>
                <a:gd name="connsiteX2" fmla="*/ 402301 w 605451"/>
                <a:gd name="connsiteY2" fmla="*/ 345933 h 604605"/>
                <a:gd name="connsiteX3" fmla="*/ 450630 w 605451"/>
                <a:gd name="connsiteY3" fmla="*/ 394101 h 604605"/>
                <a:gd name="connsiteX4" fmla="*/ 469119 w 605451"/>
                <a:gd name="connsiteY4" fmla="*/ 433038 h 604605"/>
                <a:gd name="connsiteX5" fmla="*/ 302807 w 605451"/>
                <a:gd name="connsiteY5" fmla="*/ 513928 h 604605"/>
                <a:gd name="connsiteX6" fmla="*/ 136403 w 605451"/>
                <a:gd name="connsiteY6" fmla="*/ 432947 h 604605"/>
                <a:gd name="connsiteX7" fmla="*/ 154893 w 605451"/>
                <a:gd name="connsiteY7" fmla="*/ 394101 h 604605"/>
                <a:gd name="connsiteX8" fmla="*/ 203130 w 605451"/>
                <a:gd name="connsiteY8" fmla="*/ 345841 h 604605"/>
                <a:gd name="connsiteX9" fmla="*/ 302771 w 605451"/>
                <a:gd name="connsiteY9" fmla="*/ 170278 h 604605"/>
                <a:gd name="connsiteX10" fmla="*/ 240548 w 605451"/>
                <a:gd name="connsiteY10" fmla="*/ 248130 h 604605"/>
                <a:gd name="connsiteX11" fmla="*/ 302771 w 605451"/>
                <a:gd name="connsiteY11" fmla="*/ 325798 h 604605"/>
                <a:gd name="connsiteX12" fmla="*/ 364903 w 605451"/>
                <a:gd name="connsiteY12" fmla="*/ 248130 h 604605"/>
                <a:gd name="connsiteX13" fmla="*/ 302771 w 605451"/>
                <a:gd name="connsiteY13" fmla="*/ 170278 h 604605"/>
                <a:gd name="connsiteX14" fmla="*/ 302771 w 605451"/>
                <a:gd name="connsiteY14" fmla="*/ 129982 h 604605"/>
                <a:gd name="connsiteX15" fmla="*/ 405257 w 605451"/>
                <a:gd name="connsiteY15" fmla="*/ 248130 h 604605"/>
                <a:gd name="connsiteX16" fmla="*/ 302771 w 605451"/>
                <a:gd name="connsiteY16" fmla="*/ 366094 h 604605"/>
                <a:gd name="connsiteX17" fmla="*/ 200194 w 605451"/>
                <a:gd name="connsiteY17" fmla="*/ 248130 h 604605"/>
                <a:gd name="connsiteX18" fmla="*/ 302771 w 605451"/>
                <a:gd name="connsiteY18" fmla="*/ 129982 h 604605"/>
                <a:gd name="connsiteX19" fmla="*/ 302771 w 605451"/>
                <a:gd name="connsiteY19" fmla="*/ 60415 h 604605"/>
                <a:gd name="connsiteX20" fmla="*/ 60591 w 605451"/>
                <a:gd name="connsiteY20" fmla="*/ 302348 h 604605"/>
                <a:gd name="connsiteX21" fmla="*/ 302771 w 605451"/>
                <a:gd name="connsiteY21" fmla="*/ 544190 h 604605"/>
                <a:gd name="connsiteX22" fmla="*/ 544952 w 605451"/>
                <a:gd name="connsiteY22" fmla="*/ 302348 h 604605"/>
                <a:gd name="connsiteX23" fmla="*/ 302771 w 605451"/>
                <a:gd name="connsiteY23" fmla="*/ 60415 h 604605"/>
                <a:gd name="connsiteX24" fmla="*/ 302771 w 605451"/>
                <a:gd name="connsiteY24" fmla="*/ 0 h 604605"/>
                <a:gd name="connsiteX25" fmla="*/ 605451 w 605451"/>
                <a:gd name="connsiteY25" fmla="*/ 302348 h 604605"/>
                <a:gd name="connsiteX26" fmla="*/ 302771 w 605451"/>
                <a:gd name="connsiteY26" fmla="*/ 604605 h 604605"/>
                <a:gd name="connsiteX27" fmla="*/ 0 w 605451"/>
                <a:gd name="connsiteY27" fmla="*/ 302348 h 604605"/>
                <a:gd name="connsiteX28" fmla="*/ 302771 w 605451"/>
                <a:gd name="connsiteY28" fmla="*/ 0 h 60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5451" h="604605">
                  <a:moveTo>
                    <a:pt x="203130" y="345841"/>
                  </a:moveTo>
                  <a:cubicBezTo>
                    <a:pt x="227568" y="376735"/>
                    <a:pt x="263082" y="396386"/>
                    <a:pt x="302807" y="396386"/>
                  </a:cubicBezTo>
                  <a:cubicBezTo>
                    <a:pt x="342440" y="396386"/>
                    <a:pt x="378046" y="376735"/>
                    <a:pt x="402301" y="345933"/>
                  </a:cubicBezTo>
                  <a:cubicBezTo>
                    <a:pt x="423079" y="355895"/>
                    <a:pt x="440378" y="372530"/>
                    <a:pt x="450630" y="394101"/>
                  </a:cubicBezTo>
                  <a:lnTo>
                    <a:pt x="469119" y="433038"/>
                  </a:lnTo>
                  <a:cubicBezTo>
                    <a:pt x="430310" y="482212"/>
                    <a:pt x="370174" y="513928"/>
                    <a:pt x="302807" y="513928"/>
                  </a:cubicBezTo>
                  <a:cubicBezTo>
                    <a:pt x="235257" y="513928"/>
                    <a:pt x="175212" y="482212"/>
                    <a:pt x="136403" y="432947"/>
                  </a:cubicBezTo>
                  <a:lnTo>
                    <a:pt x="154893" y="394101"/>
                  </a:lnTo>
                  <a:cubicBezTo>
                    <a:pt x="165144" y="372530"/>
                    <a:pt x="182443" y="355804"/>
                    <a:pt x="203130" y="345841"/>
                  </a:cubicBezTo>
                  <a:close/>
                  <a:moveTo>
                    <a:pt x="302771" y="170278"/>
                  </a:moveTo>
                  <a:cubicBezTo>
                    <a:pt x="268457" y="170278"/>
                    <a:pt x="240548" y="205184"/>
                    <a:pt x="240548" y="248130"/>
                  </a:cubicBezTo>
                  <a:cubicBezTo>
                    <a:pt x="240548" y="290984"/>
                    <a:pt x="268457" y="325798"/>
                    <a:pt x="302771" y="325798"/>
                  </a:cubicBezTo>
                  <a:cubicBezTo>
                    <a:pt x="336994" y="325798"/>
                    <a:pt x="364903" y="290984"/>
                    <a:pt x="364903" y="248130"/>
                  </a:cubicBezTo>
                  <a:cubicBezTo>
                    <a:pt x="364903" y="205184"/>
                    <a:pt x="336994" y="170278"/>
                    <a:pt x="302771" y="170278"/>
                  </a:cubicBezTo>
                  <a:close/>
                  <a:moveTo>
                    <a:pt x="302771" y="129982"/>
                  </a:moveTo>
                  <a:cubicBezTo>
                    <a:pt x="359230" y="129982"/>
                    <a:pt x="405257" y="182980"/>
                    <a:pt x="405257" y="248130"/>
                  </a:cubicBezTo>
                  <a:cubicBezTo>
                    <a:pt x="405257" y="313188"/>
                    <a:pt x="359230" y="366094"/>
                    <a:pt x="302771" y="366094"/>
                  </a:cubicBezTo>
                  <a:cubicBezTo>
                    <a:pt x="246221" y="366094"/>
                    <a:pt x="200194" y="313188"/>
                    <a:pt x="200194" y="248130"/>
                  </a:cubicBezTo>
                  <a:cubicBezTo>
                    <a:pt x="200194" y="182980"/>
                    <a:pt x="246221" y="129982"/>
                    <a:pt x="302771" y="129982"/>
                  </a:cubicBezTo>
                  <a:close/>
                  <a:moveTo>
                    <a:pt x="302771" y="60415"/>
                  </a:moveTo>
                  <a:cubicBezTo>
                    <a:pt x="169142" y="60415"/>
                    <a:pt x="60591" y="168997"/>
                    <a:pt x="60591" y="302348"/>
                  </a:cubicBezTo>
                  <a:cubicBezTo>
                    <a:pt x="60591" y="435700"/>
                    <a:pt x="169142" y="544190"/>
                    <a:pt x="302771" y="544190"/>
                  </a:cubicBezTo>
                  <a:cubicBezTo>
                    <a:pt x="436309" y="544190"/>
                    <a:pt x="544952" y="435700"/>
                    <a:pt x="544952" y="302348"/>
                  </a:cubicBezTo>
                  <a:cubicBezTo>
                    <a:pt x="544952" y="168997"/>
                    <a:pt x="436309" y="60415"/>
                    <a:pt x="302771" y="60415"/>
                  </a:cubicBezTo>
                  <a:close/>
                  <a:moveTo>
                    <a:pt x="302771" y="0"/>
                  </a:moveTo>
                  <a:cubicBezTo>
                    <a:pt x="469717" y="0"/>
                    <a:pt x="605451" y="135636"/>
                    <a:pt x="605451" y="302348"/>
                  </a:cubicBezTo>
                  <a:cubicBezTo>
                    <a:pt x="605451" y="468969"/>
                    <a:pt x="469717" y="604605"/>
                    <a:pt x="302771" y="604605"/>
                  </a:cubicBezTo>
                  <a:cubicBezTo>
                    <a:pt x="135826" y="604605"/>
                    <a:pt x="0" y="468969"/>
                    <a:pt x="0" y="302348"/>
                  </a:cubicBezTo>
                  <a:cubicBezTo>
                    <a:pt x="0" y="135636"/>
                    <a:pt x="135826" y="0"/>
                    <a:pt x="3027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3" name="文本框 82"/>
            <p:cNvSpPr txBox="1"/>
            <p:nvPr/>
          </p:nvSpPr>
          <p:spPr>
            <a:xfrm>
              <a:off x="6132" y="7866"/>
              <a:ext cx="3561" cy="5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pc="300" dirty="0">
                  <a:solidFill>
                    <a:schemeClr val="bg1">
                      <a:alpha val="90000"/>
                    </a:schemeClr>
                  </a:solidFill>
                  <a:latin typeface="+mn-ea"/>
                </a:rPr>
                <a:t>答辩人</a:t>
              </a:r>
              <a:r>
                <a:rPr lang="zh-CN" altLang="en-US" spc="300" dirty="0" smtClean="0">
                  <a:solidFill>
                    <a:schemeClr val="bg1">
                      <a:alpha val="90000"/>
                    </a:schemeClr>
                  </a:solidFill>
                  <a:latin typeface="+mn-ea"/>
                </a:rPr>
                <a:t>：范杨帆</a:t>
              </a:r>
              <a:endParaRPr lang="zh-CN" altLang="en-US" spc="300" dirty="0" smtClean="0">
                <a:solidFill>
                  <a:schemeClr val="bg1">
                    <a:alpha val="9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974701" y="2841052"/>
            <a:ext cx="5843905" cy="511814"/>
            <a:chOff x="5181690" y="2820871"/>
            <a:chExt cx="629031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5662" y="2880873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会议纪要展示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74701" y="3650046"/>
            <a:ext cx="5843905" cy="511810"/>
            <a:chOff x="5181690" y="3693789"/>
            <a:chExt cx="6290318" cy="550893"/>
          </a:xfrm>
        </p:grpSpPr>
        <p:sp>
          <p:nvSpPr>
            <p:cNvPr id="5" name="椭圆 4"/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25662" y="3748369"/>
              <a:ext cx="5446346" cy="39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计划执行情况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74701" y="5268026"/>
            <a:ext cx="5853574" cy="511810"/>
            <a:chOff x="5184190" y="4548742"/>
            <a:chExt cx="6300518" cy="550893"/>
          </a:xfrm>
        </p:grpSpPr>
        <p:sp>
          <p:nvSpPr>
            <p:cNvPr id="6" name="椭圆 5"/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25662" y="4608744"/>
              <a:ext cx="54590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系统项目完成情况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74701" y="4459036"/>
            <a:ext cx="5843905" cy="511810"/>
            <a:chOff x="5181690" y="5404127"/>
            <a:chExt cx="6290318" cy="550893"/>
          </a:xfrm>
        </p:grpSpPr>
        <p:sp>
          <p:nvSpPr>
            <p:cNvPr id="21" name="椭圆 20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25662" y="5473220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遇到的难点及应对措施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</a:rPr>
                <a:t>会议纪要展示</a:t>
              </a:r>
              <a:endParaRPr lang="zh-CN" altLang="en-US" sz="3600" b="1" spc="300" dirty="0" smtClean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会议纪要展示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1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0" y="974090"/>
            <a:ext cx="4600575" cy="506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" y="1381125"/>
            <a:ext cx="4762500" cy="40957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41040" y="4330065"/>
            <a:ext cx="7018020" cy="782214"/>
            <a:chOff x="5181690" y="2820871"/>
            <a:chExt cx="5027139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16" y="2888400"/>
              <a:ext cx="4220213" cy="389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  <a:sym typeface="+mn-ea"/>
                </a:rPr>
                <a:t>计划执行情况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计划执行情况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2345690"/>
            <a:ext cx="4286250" cy="2381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0995" y="17792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分工情况：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15" y="1779270"/>
            <a:ext cx="7353300" cy="3533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20965" y="128841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执行</a:t>
            </a:r>
            <a:r>
              <a:rPr lang="zh-CN" altLang="en-US"/>
              <a:t>情况：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503009" y="4319469"/>
            <a:ext cx="6182360" cy="782043"/>
            <a:chOff x="5181690" y="2820871"/>
            <a:chExt cx="435502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548077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遇到的难点及应对措施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遇到的难点及应对措施</a:t>
            </a:r>
            <a:endParaRPr lang="zh-CN" altLang="en-US" dirty="0"/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396087" y="26178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3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898380" y="2834005"/>
            <a:ext cx="17157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对难题找原因，查资料，上百度，认真学习新知识，解决遇到的难题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 rot="0">
            <a:off x="1193165" y="984250"/>
            <a:ext cx="9511665" cy="4916805"/>
            <a:chOff x="1040" y="1707"/>
            <a:chExt cx="17100" cy="7654"/>
          </a:xfrm>
        </p:grpSpPr>
        <p:sp>
          <p:nvSpPr>
            <p:cNvPr id="19" name="矩形 18"/>
            <p:cNvSpPr/>
            <p:nvPr/>
          </p:nvSpPr>
          <p:spPr>
            <a:xfrm>
              <a:off x="1187" y="1968"/>
              <a:ext cx="4093" cy="731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1040" y="9361"/>
              <a:ext cx="17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1040" y="1707"/>
              <a:ext cx="0" cy="7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5567" y="1970"/>
              <a:ext cx="4093" cy="731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9" y="5191"/>
              <a:ext cx="3229" cy="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bg1"/>
                  </a:solidFill>
                </a:rPr>
                <a:t>对素材库的存放位置出现歧义</a:t>
              </a:r>
              <a:endParaRPr lang="zh-CN" altLang="en-US" spc="3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018" y="1970"/>
              <a:ext cx="4093" cy="7313"/>
            </a:xfrm>
            <a:prstGeom prst="rect">
              <a:avLst/>
            </a:prstGeom>
            <a:solidFill>
              <a:schemeClr val="accent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98" y="3418"/>
              <a:ext cx="3229" cy="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python和java的相互调用出现问题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450" y="3703"/>
              <a:ext cx="3229" cy="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LSTM算法虽然能使用</a:t>
              </a:r>
              <a:r>
                <a:rPr lang="zh-CN" altLang="en-US" sz="1800" spc="300" dirty="0">
                  <a:solidFill>
                    <a:schemeClr val="bg1"/>
                  </a:solidFill>
                </a:rPr>
                <a:t>用</a:t>
              </a:r>
              <a:r>
                <a:rPr lang="zh-CN" altLang="en-US" sz="1800" spc="300" dirty="0">
                  <a:solidFill>
                    <a:schemeClr val="bg1"/>
                  </a:solidFill>
                </a:rPr>
                <a:t>没有完全学懂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633460" y="1200785"/>
            <a:ext cx="2160270" cy="459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61425" y="3222625"/>
            <a:ext cx="170434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800" spc="300" dirty="0">
                <a:solidFill>
                  <a:schemeClr val="bg1"/>
                </a:solidFill>
              </a:rPr>
              <a:t>爬取数据过少导致LSTM算法准确度过低</a:t>
            </a:r>
            <a:endParaRPr lang="zh-CN" altLang="en-US" sz="1800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568950" cy="782043"/>
            <a:chOff x="5181690" y="2820871"/>
            <a:chExt cx="392292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11597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系统项目完成情况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WPS 演示</Application>
  <PresentationFormat>宽屏</PresentationFormat>
  <Paragraphs>104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Yu Gothic UI</vt:lpstr>
      <vt:lpstr>Segoe UI</vt:lpstr>
      <vt:lpstr>Arial Unicode MS</vt:lpstr>
      <vt:lpstr>Symbol</vt:lpstr>
      <vt:lpstr>1_Office 主题​​</vt:lpstr>
      <vt:lpstr>PowerPoint 演示文稿</vt:lpstr>
      <vt:lpstr>PowerPoint 演示文稿</vt:lpstr>
      <vt:lpstr>PowerPoint 演示文稿</vt:lpstr>
      <vt:lpstr>会议纪要展示</vt:lpstr>
      <vt:lpstr>PowerPoint 演示文稿</vt:lpstr>
      <vt:lpstr>各负责人的计划执行情况</vt:lpstr>
      <vt:lpstr>PowerPoint 演示文稿</vt:lpstr>
      <vt:lpstr>遇到的难点及应对措施</vt:lpstr>
      <vt:lpstr>PowerPoint 演示文稿</vt:lpstr>
      <vt:lpstr>系统项目完成情况</vt:lpstr>
      <vt:lpstr>系统项目完成情况</vt:lpstr>
      <vt:lpstr>系统项目完成情况</vt:lpstr>
      <vt:lpstr>系统项目完成情况</vt:lpstr>
      <vt:lpstr>系统项目完成情况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生的平凡，死的光荣。</cp:lastModifiedBy>
  <cp:revision>37</cp:revision>
  <dcterms:created xsi:type="dcterms:W3CDTF">2019-06-19T02:08:00Z</dcterms:created>
  <dcterms:modified xsi:type="dcterms:W3CDTF">2019-09-09T06:41:28Z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